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506" r:id="rId3"/>
    <p:sldId id="524" r:id="rId4"/>
    <p:sldId id="520" r:id="rId5"/>
    <p:sldId id="521" r:id="rId6"/>
    <p:sldId id="522" r:id="rId7"/>
    <p:sldId id="519" r:id="rId8"/>
    <p:sldId id="523" r:id="rId9"/>
    <p:sldId id="525" r:id="rId10"/>
  </p:sldIdLst>
  <p:sldSz cx="9144000" cy="6858000" type="screen4x3"/>
  <p:notesSz cx="6797675" cy="9928225"/>
  <p:embeddedFontLst>
    <p:embeddedFont>
      <p:font typeface="華康楷書體W5(P)" panose="02010600010101010101" pitchFamily="2" charset="-120"/>
      <p:regular r:id="rId12"/>
    </p:embeddedFont>
    <p:embeddedFont>
      <p:font typeface="華康中黑體(P)" panose="02010600010101010101" pitchFamily="2" charset="-12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華康超黑體(P)" panose="02010600010101010101" pitchFamily="2" charset="-120"/>
      <p:regular r:id="rId18"/>
    </p:embeddedFont>
    <p:embeddedFont>
      <p:font typeface="華康超明體(P)" panose="02010600010101010101" pitchFamily="2" charset="-120"/>
      <p:regular r:id="rId1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8000"/>
    <a:srgbClr val="FF66FF"/>
    <a:srgbClr val="FFE1FF"/>
    <a:srgbClr val="C9F1FF"/>
    <a:srgbClr val="EAEAEA"/>
    <a:srgbClr val="0000FF"/>
    <a:srgbClr val="FF0066"/>
    <a:srgbClr val="C1EFFF"/>
    <a:srgbClr val="E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5" autoAdjust="0"/>
    <p:restoredTop sz="90349" autoAdjust="0"/>
  </p:normalViewPr>
  <p:slideViewPr>
    <p:cSldViewPr>
      <p:cViewPr varScale="1">
        <p:scale>
          <a:sx n="80" d="100"/>
          <a:sy n="80" d="100"/>
        </p:scale>
        <p:origin x="978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200" d="100"/>
          <a:sy n="200" d="100"/>
        </p:scale>
        <p:origin x="-1674" y="48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4831" tIns="47416" rIns="94831" bIns="474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4831" tIns="47416" rIns="94831" bIns="47416" rtlCol="0"/>
          <a:lstStyle>
            <a:lvl1pPr algn="r">
              <a:defRPr sz="1200"/>
            </a:lvl1pPr>
          </a:lstStyle>
          <a:p>
            <a:fld id="{4A52523E-0CC5-4E2C-982B-D5AF6BA125A2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31" tIns="47416" rIns="94831" bIns="474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4831" tIns="47416" rIns="94831" bIns="47416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4831" tIns="47416" rIns="94831" bIns="474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4831" tIns="47416" rIns="94831" bIns="47416" rtlCol="0" anchor="b"/>
          <a:lstStyle>
            <a:lvl1pPr algn="r">
              <a:defRPr sz="1200"/>
            </a:lvl1pPr>
          </a:lstStyle>
          <a:p>
            <a:fld id="{C6F8B243-1072-43B6-B715-6163F60588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0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51276" y="9431815"/>
            <a:ext cx="2944813" cy="4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 anchor="b"/>
          <a:lstStyle>
            <a:lvl1pPr defTabSz="8255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8255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8255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8255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82550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825500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825500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825500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825500" eaLnBrk="0" fontAlgn="base" hangingPunct="0">
              <a:lnSpc>
                <a:spcPct val="130000"/>
              </a:lnSpc>
              <a:spcBef>
                <a:spcPct val="10000"/>
              </a:spcBef>
              <a:spcAft>
                <a:spcPct val="1000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EE53A81-1D22-47CF-B0CF-338AAEB95055}" type="slidenum">
              <a:rPr lang="en-US" altLang="zh-TW" sz="1000">
                <a:latin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TW" sz="1000"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5326445"/>
            <a:ext cx="6119812" cy="38563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4" tIns="45697" rIns="91394" bIns="45697"/>
          <a:lstStyle/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40933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728" tIns="41364" rIns="82728" bIns="41364" anchor="b"/>
          <a:lstStyle>
            <a:lvl1pPr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69925" indent="-258763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0288" indent="-204788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44625" indent="-207963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55788" indent="-206375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129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701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273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845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B705331-2657-4C2E-9F40-0F3A4876508F}" type="slidenum">
              <a:rPr lang="en-US" altLang="zh-TW" sz="1000"/>
              <a:pPr algn="r" eaLnBrk="1" hangingPunct="1"/>
              <a:t>2</a:t>
            </a:fld>
            <a:endParaRPr lang="en-US" altLang="zh-TW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通識教育非常重要，多以大班上課</a:t>
            </a:r>
          </a:p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把教學助理制度植入通識課程，以大班上課、小組討論</a:t>
            </a:r>
          </a:p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大多數通識課程已經納入教學助理，學生超過三萬人次受益</a:t>
            </a:r>
          </a:p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通識課程也必須建置網頁，也是由教學助理來執行</a:t>
            </a:r>
          </a:p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幾門代表課程，可能會改變學生的一生</a:t>
            </a:r>
          </a:p>
          <a:p>
            <a:pPr marL="247650" indent="-247650" eaLnBrk="1" hangingPunct="1">
              <a:buFontTx/>
              <a:buAutoNum type="arabicParenBoth"/>
            </a:pPr>
            <a:r>
              <a:rPr lang="zh-TW" altLang="en-US" sz="1500" smtClean="0">
                <a:ea typeface="新細明體" panose="02020500000000000000" pitchFamily="18" charset="-120"/>
              </a:rPr>
              <a:t>如此熱切執行教學助理制度有陽謀：數年後我們就有優良教師</a:t>
            </a:r>
          </a:p>
          <a:p>
            <a:pPr marL="247650" indent="-247650"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0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32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81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2001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F5077-5BE2-49C9-B8CC-E72EC6772A3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60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669925" indent="-258763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030288" indent="-204788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444625" indent="-207963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1855788" indent="-206375" defTabSz="827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3129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7701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2273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684588" indent="-206375" defTabSz="8270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8270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F612C-9B70-4C95-A808-2B40308C7EE2}" type="slidenum">
              <a:rPr kumimoji="1" lang="en-US" altLang="zh-TW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8270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zh-TW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2763" y="400050"/>
            <a:ext cx="5441950" cy="40814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4587875"/>
            <a:ext cx="5778500" cy="3667125"/>
          </a:xfrm>
        </p:spPr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073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3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3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15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BCAEEA-3F2F-40B5-BD54-21A768E862EA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0C8CA-8B0E-4187-938E-F61B6AC37161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56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C15B84-3BE6-4A49-BC58-B94EFC5E0066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081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4173A5-F17A-41A8-9572-22F290E477AB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86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5B074B-2A0B-4F51-BCF9-7E17A02E289F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857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D30FF-6BDF-48BF-80E3-6384E20C8C02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91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988E33-BACC-48C1-BDC9-70D6E8C63D3A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21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1398D1-6791-4875-8E3B-9BBBBC398917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0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46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2E63B2-6EE5-4F36-A84E-7DA1654C617B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88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0F4C1B-11C2-4F89-B171-2F1402BAAF82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41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AAA0C-13BC-48A7-8D5A-E59CA33DA35A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73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7F4677-BD7E-4A53-A222-DA4E6310F453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08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56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4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088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73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98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66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2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4EEA7-2E1E-41CC-84E9-DC7476E2DE4A}" type="datetimeFigureOut">
              <a:rPr lang="zh-TW" altLang="en-US" smtClean="0"/>
              <a:pPr/>
              <a:t>2019/4/29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B215-7D5C-4520-80C9-FD4A97EB5B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0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新細明體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新細明體" charset="-12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900B19-CCF6-444B-BF53-35E9ED80FE84}" type="slidenum">
              <a:rPr kumimoji="1" lang="en-US" altLang="zh-TW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9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79940"/>
          </a:xfrm>
          <a:prstGeom prst="rect">
            <a:avLst/>
          </a:prstGeom>
        </p:spPr>
      </p:pic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221739"/>
            <a:ext cx="9144000" cy="830997"/>
          </a:xfrm>
          <a:prstGeom prst="rect">
            <a:avLst/>
          </a:prstGeom>
          <a:solidFill>
            <a:schemeClr val="tx1">
              <a:lumMod val="50000"/>
              <a:lumOff val="50000"/>
              <a:alpha val="32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臺科大的教學助理制度</a:t>
            </a:r>
            <a:endParaRPr lang="zh-TW" altLang="en-US" sz="4800" dirty="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3077" name="Text Box 80"/>
          <p:cNvSpPr txBox="1">
            <a:spLocks noChangeArrowheads="1"/>
          </p:cNvSpPr>
          <p:nvPr/>
        </p:nvSpPr>
        <p:spPr bwMode="auto">
          <a:xfrm>
            <a:off x="3665871" y="6074132"/>
            <a:ext cx="18678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2019/04/30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3815464" y="4653136"/>
            <a:ext cx="162736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kumimoji="0" lang="zh-TW" altLang="en-US" dirty="0">
                <a:solidFill>
                  <a:srgbClr val="333333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莊 榮 </a:t>
            </a:r>
            <a:r>
              <a:rPr kumimoji="0" lang="zh-TW" altLang="en-US" dirty="0" smtClean="0">
                <a:solidFill>
                  <a:srgbClr val="333333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輝</a:t>
            </a:r>
            <a:endParaRPr kumimoji="0" lang="en-US" altLang="zh-TW" dirty="0" smtClean="0">
              <a:solidFill>
                <a:srgbClr val="333333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kumimoji="0" lang="zh-TW" altLang="en-US" sz="2800" dirty="0" smtClean="0">
                <a:solidFill>
                  <a:srgbClr val="333333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 務 處</a:t>
            </a:r>
            <a:endParaRPr kumimoji="0" lang="en-US" altLang="zh-TW" sz="2800" dirty="0" smtClean="0">
              <a:solidFill>
                <a:srgbClr val="333333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715632" cy="101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 flipV="1">
            <a:off x="0" y="5229225"/>
            <a:ext cx="9144000" cy="1628775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987" name="AutoShape 3"/>
          <p:cNvSpPr>
            <a:spLocks noChangeArrowheads="1"/>
          </p:cNvSpPr>
          <p:nvPr/>
        </p:nvSpPr>
        <p:spPr bwMode="auto">
          <a:xfrm>
            <a:off x="1179513" y="628650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988" name="AutoShape 4"/>
          <p:cNvSpPr>
            <a:spLocks noChangeArrowheads="1"/>
          </p:cNvSpPr>
          <p:nvPr/>
        </p:nvSpPr>
        <p:spPr bwMode="auto">
          <a:xfrm>
            <a:off x="2908300" y="6286500"/>
            <a:ext cx="360363" cy="287338"/>
          </a:xfrm>
          <a:prstGeom prst="rightArrow">
            <a:avLst>
              <a:gd name="adj1" fmla="val 50000"/>
              <a:gd name="adj2" fmla="val 31354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989" name="AutoShape 5"/>
          <p:cNvSpPr>
            <a:spLocks noChangeArrowheads="1"/>
          </p:cNvSpPr>
          <p:nvPr/>
        </p:nvSpPr>
        <p:spPr bwMode="auto">
          <a:xfrm>
            <a:off x="7300913" y="628650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990" name="AutoShape 6"/>
          <p:cNvSpPr>
            <a:spLocks noChangeArrowheads="1"/>
          </p:cNvSpPr>
          <p:nvPr/>
        </p:nvSpPr>
        <p:spPr bwMode="auto">
          <a:xfrm>
            <a:off x="5284788" y="6286500"/>
            <a:ext cx="360362" cy="287338"/>
          </a:xfrm>
          <a:prstGeom prst="rightArrow">
            <a:avLst>
              <a:gd name="adj1" fmla="val 50000"/>
              <a:gd name="adj2" fmla="val 3135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00013" y="6213475"/>
            <a:ext cx="109855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超明體(P)" pitchFamily="2" charset="-120"/>
              </a:rPr>
              <a:t>研究生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超明體(P)" pitchFamily="2" charset="-120"/>
            </a:endParaRP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539875" y="6213475"/>
            <a:ext cx="140335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超明體(P)" pitchFamily="2" charset="-120"/>
              </a:rPr>
              <a:t>教學助理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超明體(P)" pitchFamily="2" charset="-120"/>
            </a:endParaRP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3268663" y="6213475"/>
            <a:ext cx="201295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超明體(P)" pitchFamily="2" charset="-120"/>
              </a:rPr>
              <a:t>傑出教學助理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超明體(P)" pitchFamily="2" charset="-120"/>
            </a:endParaRP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7659688" y="6213475"/>
            <a:ext cx="140335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超明體(P)" pitchFamily="2" charset="-120"/>
              </a:rPr>
              <a:t>傑出教師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超明體(P)" pitchFamily="2" charset="-120"/>
            </a:endParaRPr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5643563" y="6213475"/>
            <a:ext cx="170815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華康超明體(P)" pitchFamily="2" charset="-120"/>
              </a:rPr>
              <a:t>國內外深造</a:t>
            </a:r>
            <a:endParaRPr lang="zh-TW" altLang="en-US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華康超明體(P)" pitchFamily="2" charset="-120"/>
            </a:endParaRP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34925" y="57340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bg2"/>
                </a:solidFill>
                <a:ea typeface="華康超明體(P)" panose="02010600010101010101" pitchFamily="2" charset="-120"/>
              </a:rPr>
              <a:t>以往</a:t>
            </a:r>
          </a:p>
        </p:txBody>
      </p:sp>
      <p:sp>
        <p:nvSpPr>
          <p:cNvPr id="297997" name="Text Box 13"/>
          <p:cNvSpPr txBox="1">
            <a:spLocks noChangeArrowheads="1"/>
          </p:cNvSpPr>
          <p:nvPr/>
        </p:nvSpPr>
        <p:spPr bwMode="auto">
          <a:xfrm>
            <a:off x="1914525" y="57340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66FF"/>
                </a:solidFill>
                <a:ea typeface="華康超明體(P)" panose="02010600010101010101" pitchFamily="2" charset="-120"/>
              </a:rPr>
              <a:t>現在</a:t>
            </a:r>
          </a:p>
        </p:txBody>
      </p:sp>
      <p:sp>
        <p:nvSpPr>
          <p:cNvPr id="297998" name="Text Box 14"/>
          <p:cNvSpPr txBox="1">
            <a:spLocks noChangeArrowheads="1"/>
          </p:cNvSpPr>
          <p:nvPr/>
        </p:nvSpPr>
        <p:spPr bwMode="auto">
          <a:xfrm>
            <a:off x="5651500" y="57340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FF00FF"/>
                </a:solidFill>
                <a:ea typeface="華康超明體(P)" panose="02010600010101010101" pitchFamily="2" charset="-120"/>
              </a:rPr>
              <a:t>未來</a:t>
            </a: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8239125" y="5734050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CC"/>
                </a:solidFill>
                <a:ea typeface="華康超明體(P)" panose="02010600010101010101" pitchFamily="2" charset="-120"/>
              </a:rPr>
              <a:t>十年後</a:t>
            </a:r>
          </a:p>
        </p:txBody>
      </p:sp>
      <p:sp>
        <p:nvSpPr>
          <p:cNvPr id="298000" name="Rectangle 16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en-US" altLang="zh-TW" sz="320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kumimoji="0" lang="zh-TW" altLang="en-US" sz="320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三贏的教學助理制度</a:t>
            </a:r>
            <a:endParaRPr lang="zh-TW" altLang="en-US" sz="3200">
              <a:solidFill>
                <a:schemeClr val="bg1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1255950" y="4942909"/>
            <a:ext cx="6647975" cy="646331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0" lang="zh-TW" altLang="en-US" sz="36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為什麼極度</a:t>
            </a:r>
            <a:r>
              <a:rPr kumimoji="0" lang="zh-TW" altLang="en-US" sz="3600" dirty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重視教學助理</a:t>
            </a:r>
            <a:r>
              <a:rPr kumimoji="0" lang="zh-TW" altLang="en-US" sz="3600" dirty="0" smtClean="0">
                <a:solidFill>
                  <a:schemeClr val="bg1"/>
                </a:solidFill>
                <a:latin typeface="華康超明體(P)" pitchFamily="2" charset="-120"/>
                <a:ea typeface="華康超明體(P)" pitchFamily="2" charset="-120"/>
              </a:rPr>
              <a:t>制度？</a:t>
            </a:r>
            <a:endParaRPr kumimoji="0" lang="zh-TW" altLang="en-US" sz="3600" dirty="0">
              <a:solidFill>
                <a:schemeClr val="bg1"/>
              </a:solidFill>
              <a:latin typeface="華康超明體(P)" pitchFamily="2" charset="-120"/>
              <a:ea typeface="華康超明體(P)" pitchFamily="2" charset="-120"/>
            </a:endParaRPr>
          </a:p>
        </p:txBody>
      </p:sp>
      <p:sp>
        <p:nvSpPr>
          <p:cNvPr id="298003" name="Rectangle 19"/>
          <p:cNvSpPr>
            <a:spLocks noChangeArrowheads="1"/>
          </p:cNvSpPr>
          <p:nvPr/>
        </p:nvSpPr>
        <p:spPr bwMode="auto">
          <a:xfrm>
            <a:off x="250825" y="764704"/>
            <a:ext cx="86772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2800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教學助理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(teaching assistant, 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簡稱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TA) 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乃是在課堂上協助教師執行有效教學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工作的研究生或高年級大學生。</a:t>
            </a:r>
          </a:p>
        </p:txBody>
      </p:sp>
      <p:sp>
        <p:nvSpPr>
          <p:cNvPr id="298004" name="Rectangle 20"/>
          <p:cNvSpPr>
            <a:spLocks noChangeArrowheads="1"/>
          </p:cNvSpPr>
          <p:nvPr/>
        </p:nvSpPr>
        <p:spPr bwMode="auto">
          <a:xfrm>
            <a:off x="250825" y="1915641"/>
            <a:ext cx="86423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TA 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制度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的終極目標，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是為了實踐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『</a:t>
            </a:r>
            <a:r>
              <a:rPr lang="zh-TW" altLang="en-US" sz="2800" u="sng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大班授課</a:t>
            </a:r>
            <a:r>
              <a:rPr lang="zh-TW" altLang="en-US" sz="2800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、</a:t>
            </a:r>
            <a:r>
              <a:rPr lang="zh-TW" altLang="en-US" sz="2800" u="sng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小班討論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』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的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教學理想，從根本提升了大學的教學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品質。</a:t>
            </a:r>
          </a:p>
        </p:txBody>
      </p:sp>
      <p:sp>
        <p:nvSpPr>
          <p:cNvPr id="298005" name="Rectangle 21"/>
          <p:cNvSpPr>
            <a:spLocks noChangeArrowheads="1"/>
          </p:cNvSpPr>
          <p:nvPr/>
        </p:nvSpPr>
        <p:spPr bwMode="auto">
          <a:xfrm>
            <a:off x="250825" y="3068166"/>
            <a:ext cx="87852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TA 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制度預期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達成三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個目標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：</a:t>
            </a:r>
            <a:r>
              <a:rPr lang="en-US" altLang="zh-TW" sz="2800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(1)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增進</a:t>
            </a:r>
            <a:r>
              <a:rPr lang="zh-TW" altLang="en-US" sz="28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教師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的教學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成效、</a:t>
            </a:r>
            <a:r>
              <a:rPr lang="en-US" altLang="zh-TW" sz="2800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(2)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培養</a:t>
            </a:r>
            <a:r>
              <a:rPr lang="zh-TW" altLang="en-US" sz="2800" u="sng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研究生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教學能力、</a:t>
            </a:r>
            <a:r>
              <a:rPr lang="en-US" altLang="zh-TW" sz="2800" dirty="0">
                <a:solidFill>
                  <a:srgbClr val="CC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(3)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改善</a:t>
            </a:r>
            <a:r>
              <a:rPr lang="zh-TW" altLang="en-US" sz="2800" u="sng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學生</a:t>
            </a:r>
            <a:r>
              <a:rPr lang="zh-TW" altLang="en-US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之學習</a:t>
            </a:r>
            <a:r>
              <a:rPr lang="zh-TW" altLang="en-US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品質。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0825" y="764704"/>
            <a:ext cx="8569325" cy="3455987"/>
            <a:chOff x="158" y="845"/>
            <a:chExt cx="5398" cy="2177"/>
          </a:xfrm>
        </p:grpSpPr>
        <p:sp>
          <p:nvSpPr>
            <p:cNvPr id="93211" name="Line 23"/>
            <p:cNvSpPr>
              <a:spLocks noChangeShapeType="1"/>
            </p:cNvSpPr>
            <p:nvPr/>
          </p:nvSpPr>
          <p:spPr bwMode="auto">
            <a:xfrm>
              <a:off x="158" y="1570"/>
              <a:ext cx="539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12" name="Line 24"/>
            <p:cNvSpPr>
              <a:spLocks noChangeShapeType="1"/>
            </p:cNvSpPr>
            <p:nvPr/>
          </p:nvSpPr>
          <p:spPr bwMode="auto">
            <a:xfrm>
              <a:off x="158" y="2288"/>
              <a:ext cx="539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13" name="Line 25"/>
            <p:cNvSpPr>
              <a:spLocks noChangeShapeType="1"/>
            </p:cNvSpPr>
            <p:nvPr/>
          </p:nvSpPr>
          <p:spPr bwMode="auto">
            <a:xfrm>
              <a:off x="158" y="3022"/>
              <a:ext cx="539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214" name="Line 26"/>
            <p:cNvSpPr>
              <a:spLocks noChangeShapeType="1"/>
            </p:cNvSpPr>
            <p:nvPr/>
          </p:nvSpPr>
          <p:spPr bwMode="auto">
            <a:xfrm>
              <a:off x="158" y="845"/>
              <a:ext cx="5398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092899" y="4286781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to learn is </a:t>
            </a:r>
            <a:r>
              <a:rPr lang="en-US" altLang="zh-TW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teach</a:t>
            </a:r>
            <a:endParaRPr lang="zh-TW" altLang="en-US" sz="28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8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3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  <p:bldP spid="297987" grpId="0" animBg="1"/>
      <p:bldP spid="297988" grpId="0" animBg="1"/>
      <p:bldP spid="297989" grpId="0" animBg="1"/>
      <p:bldP spid="297990" grpId="0" animBg="1"/>
      <p:bldP spid="297991" grpId="0" animBg="1"/>
      <p:bldP spid="297992" grpId="0" animBg="1"/>
      <p:bldP spid="297993" grpId="0" animBg="1"/>
      <p:bldP spid="297994" grpId="0" animBg="1"/>
      <p:bldP spid="297995" grpId="0" animBg="1"/>
      <p:bldP spid="297996" grpId="0"/>
      <p:bldP spid="297997" grpId="0"/>
      <p:bldP spid="297998" grpId="0"/>
      <p:bldP spid="297999" grpId="0"/>
      <p:bldP spid="298000" grpId="0" animBg="1"/>
      <p:bldP spid="298002" grpId="0" animBg="1"/>
      <p:bldP spid="298003" grpId="0"/>
      <p:bldP spid="298004" grpId="0"/>
      <p:bldP spid="29800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68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系所自訂人數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共同分擔身障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學校統籌輔導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制訂標準規格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5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系所自訂人數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2996952"/>
            <a:ext cx="1656184" cy="72008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獎學金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0" y="2996952"/>
            <a:ext cx="1656184" cy="72008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助學金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71479" y="2348880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研究生獎助學金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400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00507" y="4153980"/>
            <a:ext cx="3119765" cy="523220"/>
          </a:xfrm>
          <a:prstGeom prst="rect">
            <a:avLst/>
          </a:prstGeom>
          <a:solidFill>
            <a:srgbClr val="FFE1FF"/>
          </a:solidFill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TA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助學金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200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11760" y="4774213"/>
            <a:ext cx="617027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200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/ 2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(TA)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= 100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人次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每學年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每學期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50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人次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最多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50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門課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zh-TW" altLang="en-US" sz="28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系所自訂課程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TA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分配原則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900507" y="3714968"/>
            <a:ext cx="3119765" cy="435382"/>
            <a:chOff x="3912539" y="3498944"/>
            <a:chExt cx="3119765" cy="376319"/>
          </a:xfrm>
        </p:grpSpPr>
        <p:cxnSp>
          <p:nvCxnSpPr>
            <p:cNvPr id="10" name="直線接點 9"/>
            <p:cNvCxnSpPr/>
            <p:nvPr/>
          </p:nvCxnSpPr>
          <p:spPr>
            <a:xfrm flipH="1">
              <a:off x="3912539" y="3501008"/>
              <a:ext cx="659460" cy="374255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228183" y="3498944"/>
              <a:ext cx="804121" cy="376319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3556336" y="1976539"/>
            <a:ext cx="2031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某系每年分配得：</a:t>
            </a:r>
            <a:endParaRPr lang="zh-TW" altLang="en-US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4" name="圓角矩形圖說文字 13"/>
          <p:cNvSpPr/>
          <p:nvPr/>
        </p:nvSpPr>
        <p:spPr>
          <a:xfrm>
            <a:off x="6959974" y="2465974"/>
            <a:ext cx="1296144" cy="979688"/>
          </a:xfrm>
          <a:prstGeom prst="wedgeRoundRectCallout">
            <a:avLst>
              <a:gd name="adj1" fmla="val -100289"/>
              <a:gd name="adj2" fmla="val 39166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助學金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遵循</a:t>
            </a: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勞資軌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947830" y="2479820"/>
            <a:ext cx="1296144" cy="979688"/>
          </a:xfrm>
          <a:prstGeom prst="wedgeRoundRectCallout">
            <a:avLst>
              <a:gd name="adj1" fmla="val 94632"/>
              <a:gd name="adj2" fmla="val 42087"/>
              <a:gd name="adj3" fmla="val 16667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領取獎學金</a:t>
            </a:r>
            <a:endParaRPr lang="en-US" altLang="zh-TW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zh-TW" alt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不得有勞務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23528" y="5134451"/>
            <a:ext cx="1415772" cy="1354217"/>
          </a:xfrm>
          <a:prstGeom prst="rect">
            <a:avLst/>
          </a:prstGeom>
          <a:solidFill>
            <a:schemeClr val="accent2"/>
          </a:solidFill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共同課程</a:t>
            </a:r>
            <a:endParaRPr lang="en-US" altLang="zh-TW" sz="2400" dirty="0" smtClean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通識課程</a:t>
            </a:r>
            <a:endParaRPr lang="en-US" altLang="zh-TW" sz="2400" dirty="0" smtClean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跨域課程</a:t>
            </a: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7" name="橢圓形圖說文字 16"/>
          <p:cNvSpPr/>
          <p:nvPr/>
        </p:nvSpPr>
        <p:spPr>
          <a:xfrm>
            <a:off x="625908" y="3778844"/>
            <a:ext cx="1449622" cy="1059245"/>
          </a:xfrm>
          <a:prstGeom prst="wedgeEllipseCallout">
            <a:avLst>
              <a:gd name="adj1" fmla="val -23608"/>
              <a:gd name="adj2" fmla="val 74278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學校整體規劃配置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8" grpId="0" animBg="1"/>
      <p:bldP spid="9" grpId="0" uiExpand="1" build="p"/>
      <p:bldP spid="13" grpId="0"/>
      <p:bldP spid="14" grpId="0" animBg="1"/>
      <p:bldP spid="16" grpId="0" animBg="1"/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共同分擔身障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2996952"/>
            <a:ext cx="3168352" cy="72008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TA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2996952"/>
            <a:ext cx="144016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691130" y="2348880"/>
            <a:ext cx="3825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若每學期配置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50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名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TA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347863" y="4153980"/>
            <a:ext cx="4176465" cy="523220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依法須雇用身障者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1.5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 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769230" y="4774213"/>
            <a:ext cx="545534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50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x 3% = 1.5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每學期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聘僱金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18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(12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/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名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/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學期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)</a:t>
            </a:r>
          </a:p>
          <a:p>
            <a:pPr algn="ctr">
              <a:spcAft>
                <a:spcPts val="600"/>
              </a:spcAft>
            </a:pPr>
            <a:r>
              <a:rPr lang="zh-TW" altLang="en-US" sz="2800" dirty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其中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2/3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由獎助學金預先扣除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347863" y="3714968"/>
            <a:ext cx="4176465" cy="435382"/>
            <a:chOff x="3359895" y="3498944"/>
            <a:chExt cx="4176465" cy="376319"/>
          </a:xfrm>
        </p:grpSpPr>
        <p:cxnSp>
          <p:nvCxnSpPr>
            <p:cNvPr id="10" name="直線接點 9"/>
            <p:cNvCxnSpPr>
              <a:stCxn id="6" idx="2"/>
            </p:cNvCxnSpPr>
            <p:nvPr/>
          </p:nvCxnSpPr>
          <p:spPr>
            <a:xfrm flipH="1">
              <a:off x="3359895" y="3500728"/>
              <a:ext cx="2808313" cy="374535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228183" y="3498944"/>
              <a:ext cx="1308177" cy="376319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3902585" y="197653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某系規劃：</a:t>
            </a:r>
            <a:endParaRPr lang="zh-TW" altLang="en-US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998542" y="3356992"/>
            <a:ext cx="1731638" cy="1210256"/>
          </a:xfrm>
          <a:prstGeom prst="wedgeEllipseCallout">
            <a:avLst>
              <a:gd name="adj1" fmla="val 66184"/>
              <a:gd name="adj2" fmla="val 3480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一人兼兩門課可降低</a:t>
            </a:r>
            <a:endParaRPr lang="en-US" altLang="zh-TW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身障比率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橢圓形圖說文字 16"/>
          <p:cNvSpPr/>
          <p:nvPr/>
        </p:nvSpPr>
        <p:spPr>
          <a:xfrm>
            <a:off x="964936" y="4466044"/>
            <a:ext cx="1731638" cy="1210256"/>
          </a:xfrm>
          <a:prstGeom prst="wedgeEllipseCallout">
            <a:avLst>
              <a:gd name="adj1" fmla="val 69658"/>
              <a:gd name="adj2" fmla="val -983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r>
              <a:rPr lang="zh-TW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所若已經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聘有身障者 可計入抵免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形圖說文字 13"/>
          <p:cNvSpPr/>
          <p:nvPr/>
        </p:nvSpPr>
        <p:spPr>
          <a:xfrm>
            <a:off x="1245599" y="5575096"/>
            <a:ext cx="1449622" cy="1059245"/>
          </a:xfrm>
          <a:prstGeom prst="wedgeEllipseCallout">
            <a:avLst>
              <a:gd name="adj1" fmla="val 60220"/>
              <a:gd name="adj2" fmla="val -43852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一年則需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萬元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8" grpId="0" animBg="1"/>
      <p:bldP spid="9" grpId="0" uiExpand="1" build="p"/>
      <p:bldP spid="13" grpId="0"/>
      <p:bldP spid="2" grpId="0" animBg="1"/>
      <p:bldP spid="1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latin typeface="華康超黑體(P)" pitchFamily="2" charset="-120"/>
                <a:ea typeface="華康超黑體(P)" pitchFamily="2" charset="-120"/>
              </a:rPr>
              <a:t>學校統籌輔導</a:t>
            </a:r>
            <a:endParaRPr lang="en-US" altLang="zh-TW" sz="11000" dirty="0" smtClean="0">
              <a:latin typeface="華康超黑體(P)" pitchFamily="2" charset="-120"/>
              <a:ea typeface="華康超黑體(P)" pitchFamily="2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2996952"/>
            <a:ext cx="3168352" cy="720080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500 TA</a:t>
            </a:r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4168" y="2996952"/>
            <a:ext cx="144016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77190" y="234888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若每學期</a:t>
            </a:r>
            <a:r>
              <a:rPr lang="zh-TW" altLang="en-US" sz="280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配置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500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名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TA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275856" y="4153980"/>
            <a:ext cx="4427815" cy="523220"/>
          </a:xfrm>
          <a:prstGeom prst="rect">
            <a:avLst/>
          </a:prstGeom>
          <a:solidFill>
            <a:srgbClr val="FFE1FF"/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依法雇用身障名額 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15 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人</a:t>
            </a:r>
            <a:r>
              <a:rPr lang="en-US" altLang="zh-TW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*</a:t>
            </a:r>
            <a:r>
              <a:rPr lang="zh-TW" altLang="en-US" sz="28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endParaRPr lang="zh-TW" altLang="en-US" sz="28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275856" y="3714968"/>
            <a:ext cx="4427815" cy="435382"/>
            <a:chOff x="3287888" y="3498944"/>
            <a:chExt cx="4427815" cy="376319"/>
          </a:xfrm>
        </p:grpSpPr>
        <p:cxnSp>
          <p:nvCxnSpPr>
            <p:cNvPr id="10" name="直線接點 9"/>
            <p:cNvCxnSpPr/>
            <p:nvPr/>
          </p:nvCxnSpPr>
          <p:spPr>
            <a:xfrm flipH="1">
              <a:off x="3287888" y="3498944"/>
              <a:ext cx="2795299" cy="376319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6228183" y="3498944"/>
              <a:ext cx="1487520" cy="376319"/>
            </a:xfrm>
            <a:prstGeom prst="line">
              <a:avLst/>
            </a:prstGeom>
            <a:ln w="3175">
              <a:solidFill>
                <a:srgbClr val="FF66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字方塊 12"/>
          <p:cNvSpPr txBox="1"/>
          <p:nvPr/>
        </p:nvSpPr>
        <p:spPr>
          <a:xfrm>
            <a:off x="3902584" y="1976539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學校規劃：</a:t>
            </a:r>
            <a:endParaRPr lang="zh-TW" altLang="en-US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grpSp>
        <p:nvGrpSpPr>
          <p:cNvPr id="51" name="群組 50"/>
          <p:cNvGrpSpPr/>
          <p:nvPr/>
        </p:nvGrpSpPr>
        <p:grpSpPr>
          <a:xfrm>
            <a:off x="130495" y="5877272"/>
            <a:ext cx="6440784" cy="777876"/>
            <a:chOff x="71500" y="5877272"/>
            <a:chExt cx="6440784" cy="777876"/>
          </a:xfrm>
        </p:grpSpPr>
        <p:grpSp>
          <p:nvGrpSpPr>
            <p:cNvPr id="7" name="群組 6"/>
            <p:cNvGrpSpPr/>
            <p:nvPr/>
          </p:nvGrpSpPr>
          <p:grpSpPr>
            <a:xfrm>
              <a:off x="71500" y="5877272"/>
              <a:ext cx="2916324" cy="777876"/>
              <a:chOff x="1511660" y="5085184"/>
              <a:chExt cx="2916324" cy="777876"/>
            </a:xfrm>
          </p:grpSpPr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1511660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22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2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2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  <p:grpSp>
            <p:nvGrpSpPr>
              <p:cNvPr id="26" name="Group 9"/>
              <p:cNvGrpSpPr>
                <a:grpSpLocks/>
              </p:cNvGrpSpPr>
              <p:nvPr/>
            </p:nvGrpSpPr>
            <p:grpSpPr bwMode="auto">
              <a:xfrm>
                <a:off x="2019648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27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2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2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>
                <a:off x="2527635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32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3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3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  <p:grpSp>
            <p:nvGrpSpPr>
              <p:cNvPr id="36" name="Group 9"/>
              <p:cNvGrpSpPr>
                <a:grpSpLocks/>
              </p:cNvGrpSpPr>
              <p:nvPr/>
            </p:nvGrpSpPr>
            <p:grpSpPr bwMode="auto">
              <a:xfrm>
                <a:off x="3019897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37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3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3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  <p:grpSp>
            <p:nvGrpSpPr>
              <p:cNvPr id="41" name="Group 9"/>
              <p:cNvGrpSpPr>
                <a:grpSpLocks/>
              </p:cNvGrpSpPr>
              <p:nvPr/>
            </p:nvGrpSpPr>
            <p:grpSpPr bwMode="auto">
              <a:xfrm>
                <a:off x="3527885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42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44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4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4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  <p:grpSp>
            <p:nvGrpSpPr>
              <p:cNvPr id="46" name="Group 9"/>
              <p:cNvGrpSpPr>
                <a:grpSpLocks/>
              </p:cNvGrpSpPr>
              <p:nvPr/>
            </p:nvGrpSpPr>
            <p:grpSpPr bwMode="auto">
              <a:xfrm>
                <a:off x="4035872" y="5085184"/>
                <a:ext cx="392112" cy="777876"/>
                <a:chOff x="1247" y="2251"/>
                <a:chExt cx="247" cy="490"/>
              </a:xfrm>
            </p:grpSpPr>
            <p:grpSp>
              <p:nvGrpSpPr>
                <p:cNvPr id="47" name="Group 10"/>
                <p:cNvGrpSpPr>
                  <a:grpSpLocks/>
                </p:cNvGrpSpPr>
                <p:nvPr/>
              </p:nvGrpSpPr>
              <p:grpSpPr bwMode="auto">
                <a:xfrm>
                  <a:off x="1247" y="2251"/>
                  <a:ext cx="247" cy="259"/>
                  <a:chOff x="2112" y="1511"/>
                  <a:chExt cx="247" cy="259"/>
                </a:xfrm>
              </p:grpSpPr>
              <p:sp>
                <p:nvSpPr>
                  <p:cNvPr id="4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584"/>
                    <a:ext cx="247" cy="186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PerspectiveBottom">
                      <a:rot lat="18000000" lon="0" rev="0"/>
                    </a:camera>
                    <a:lightRig rig="legacyFlat3" dir="t"/>
                  </a:scene3d>
                  <a:sp3d extrusionH="6080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153" y="1511"/>
                    <a:ext cx="165" cy="165"/>
                  </a:xfrm>
                  <a:prstGeom prst="ellipse">
                    <a:avLst/>
                  </a:prstGeom>
                  <a:solidFill>
                    <a:srgbClr val="CCFFCC"/>
                  </a:solidFill>
                  <a:ln w="9525">
                    <a:round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9200" prstMaterial="legacyMatte">
                    <a:bevelT w="13500" h="13500" prst="angle"/>
                    <a:bevelB w="13500" h="13500" prst="angle"/>
                    <a:extrusionClr>
                      <a:srgbClr val="CCFFCC"/>
                    </a:extrusionClr>
                    <a:contourClr>
                      <a:srgbClr val="CCFFCC"/>
                    </a:contourClr>
                  </a:sp3d>
                </p:spPr>
                <p:txBody>
                  <a:bodyPr wrap="none" anchor="ctr">
                    <a:flatTx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</p:grpSp>
            <p:sp>
              <p:nvSpPr>
                <p:cNvPr id="4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23" y="2450"/>
                  <a:ext cx="11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endParaRPr lang="en-US" altLang="zh-TW" sz="2400" dirty="0">
                    <a:solidFill>
                      <a:schemeClr val="bg1"/>
                    </a:solidFill>
                    <a:latin typeface="華康超明體(P)" panose="02010600010101010101" pitchFamily="2" charset="-120"/>
                    <a:ea typeface="華康超明體(P)" panose="02010600010101010101" pitchFamily="2" charset="-120"/>
                  </a:endParaRPr>
                </a:p>
              </p:txBody>
            </p:sp>
          </p:grpSp>
        </p:grpSp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3095836" y="5877272"/>
              <a:ext cx="392112" cy="777876"/>
              <a:chOff x="1247" y="2251"/>
              <a:chExt cx="247" cy="490"/>
            </a:xfrm>
          </p:grpSpPr>
          <p:grpSp>
            <p:nvGrpSpPr>
              <p:cNvPr id="79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81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82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80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54" name="Group 9"/>
            <p:cNvGrpSpPr>
              <a:grpSpLocks/>
            </p:cNvGrpSpPr>
            <p:nvPr/>
          </p:nvGrpSpPr>
          <p:grpSpPr bwMode="auto">
            <a:xfrm>
              <a:off x="3603824" y="5877272"/>
              <a:ext cx="392112" cy="777876"/>
              <a:chOff x="1247" y="2251"/>
              <a:chExt cx="247" cy="490"/>
            </a:xfrm>
          </p:grpSpPr>
          <p:grpSp>
            <p:nvGrpSpPr>
              <p:cNvPr id="75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77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8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76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55" name="Group 9"/>
            <p:cNvGrpSpPr>
              <a:grpSpLocks/>
            </p:cNvGrpSpPr>
            <p:nvPr/>
          </p:nvGrpSpPr>
          <p:grpSpPr bwMode="auto">
            <a:xfrm>
              <a:off x="4111811" y="5877272"/>
              <a:ext cx="392112" cy="777876"/>
              <a:chOff x="1247" y="2251"/>
              <a:chExt cx="247" cy="490"/>
            </a:xfrm>
          </p:grpSpPr>
          <p:grpSp>
            <p:nvGrpSpPr>
              <p:cNvPr id="71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73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4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56" name="Group 9"/>
            <p:cNvGrpSpPr>
              <a:grpSpLocks/>
            </p:cNvGrpSpPr>
            <p:nvPr/>
          </p:nvGrpSpPr>
          <p:grpSpPr bwMode="auto">
            <a:xfrm>
              <a:off x="4604073" y="5877272"/>
              <a:ext cx="392112" cy="777876"/>
              <a:chOff x="1247" y="2251"/>
              <a:chExt cx="247" cy="490"/>
            </a:xfrm>
          </p:grpSpPr>
          <p:grpSp>
            <p:nvGrpSpPr>
              <p:cNvPr id="67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69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70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57" name="Group 9"/>
            <p:cNvGrpSpPr>
              <a:grpSpLocks/>
            </p:cNvGrpSpPr>
            <p:nvPr/>
          </p:nvGrpSpPr>
          <p:grpSpPr bwMode="auto">
            <a:xfrm>
              <a:off x="5112061" y="5877272"/>
              <a:ext cx="392112" cy="777876"/>
              <a:chOff x="1247" y="2251"/>
              <a:chExt cx="247" cy="490"/>
            </a:xfrm>
          </p:grpSpPr>
          <p:grpSp>
            <p:nvGrpSpPr>
              <p:cNvPr id="63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64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58" name="Group 9"/>
            <p:cNvGrpSpPr>
              <a:grpSpLocks/>
            </p:cNvGrpSpPr>
            <p:nvPr/>
          </p:nvGrpSpPr>
          <p:grpSpPr bwMode="auto">
            <a:xfrm>
              <a:off x="5620048" y="5877272"/>
              <a:ext cx="392112" cy="777876"/>
              <a:chOff x="1247" y="2251"/>
              <a:chExt cx="247" cy="490"/>
            </a:xfrm>
          </p:grpSpPr>
          <p:grpSp>
            <p:nvGrpSpPr>
              <p:cNvPr id="59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61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62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60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  <p:grpSp>
          <p:nvGrpSpPr>
            <p:cNvPr id="84" name="Group 9"/>
            <p:cNvGrpSpPr>
              <a:grpSpLocks/>
            </p:cNvGrpSpPr>
            <p:nvPr/>
          </p:nvGrpSpPr>
          <p:grpSpPr bwMode="auto">
            <a:xfrm>
              <a:off x="6120172" y="5877272"/>
              <a:ext cx="392112" cy="777876"/>
              <a:chOff x="1247" y="2251"/>
              <a:chExt cx="247" cy="490"/>
            </a:xfrm>
          </p:grpSpPr>
          <p:grpSp>
            <p:nvGrpSpPr>
              <p:cNvPr id="110" name="Group 10"/>
              <p:cNvGrpSpPr>
                <a:grpSpLocks/>
              </p:cNvGrpSpPr>
              <p:nvPr/>
            </p:nvGrpSpPr>
            <p:grpSpPr bwMode="auto">
              <a:xfrm>
                <a:off x="1247" y="2251"/>
                <a:ext cx="247" cy="259"/>
                <a:chOff x="2112" y="1511"/>
                <a:chExt cx="247" cy="259"/>
              </a:xfrm>
            </p:grpSpPr>
            <p:sp>
              <p:nvSpPr>
                <p:cNvPr id="112" name="Oval 11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13" name="Oval 12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CCFFCC"/>
                  </a:extrusionClr>
                  <a:contourClr>
                    <a:srgbClr val="CCFFCC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11" name="Text Box 13"/>
              <p:cNvSpPr txBox="1">
                <a:spLocks noChangeArrowheads="1"/>
              </p:cNvSpPr>
              <p:nvPr/>
            </p:nvSpPr>
            <p:spPr bwMode="auto">
              <a:xfrm>
                <a:off x="1323" y="2450"/>
                <a:ext cx="1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/>
                <a:endParaRPr lang="en-US" altLang="zh-TW" sz="2400" dirty="0">
                  <a:solidFill>
                    <a:schemeClr val="bg1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endParaRPr>
              </a:p>
            </p:txBody>
          </p:sp>
        </p:grpSp>
      </p:grpSp>
      <p:grpSp>
        <p:nvGrpSpPr>
          <p:cNvPr id="35840" name="群組 35839"/>
          <p:cNvGrpSpPr/>
          <p:nvPr/>
        </p:nvGrpSpPr>
        <p:grpSpPr>
          <a:xfrm>
            <a:off x="6645128" y="5877272"/>
            <a:ext cx="2319360" cy="926529"/>
            <a:chOff x="6586133" y="5877272"/>
            <a:chExt cx="2319360" cy="926529"/>
          </a:xfrm>
        </p:grpSpPr>
        <p:grpSp>
          <p:nvGrpSpPr>
            <p:cNvPr id="114" name="Group 55"/>
            <p:cNvGrpSpPr>
              <a:grpSpLocks/>
            </p:cNvGrpSpPr>
            <p:nvPr/>
          </p:nvGrpSpPr>
          <p:grpSpPr bwMode="auto">
            <a:xfrm>
              <a:off x="6586133" y="5886226"/>
              <a:ext cx="415925" cy="917575"/>
              <a:chOff x="1007" y="3339"/>
              <a:chExt cx="262" cy="578"/>
            </a:xfrm>
          </p:grpSpPr>
          <p:grpSp>
            <p:nvGrpSpPr>
              <p:cNvPr id="115" name="Group 56"/>
              <p:cNvGrpSpPr>
                <a:grpSpLocks/>
              </p:cNvGrpSpPr>
              <p:nvPr/>
            </p:nvGrpSpPr>
            <p:grpSpPr bwMode="auto">
              <a:xfrm>
                <a:off x="1019" y="3339"/>
                <a:ext cx="247" cy="259"/>
                <a:chOff x="2112" y="1511"/>
                <a:chExt cx="247" cy="259"/>
              </a:xfrm>
            </p:grpSpPr>
            <p:sp>
              <p:nvSpPr>
                <p:cNvPr id="117" name="Oval 57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18" name="Oval 58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16" name="Text Box 59"/>
              <p:cNvSpPr txBox="1">
                <a:spLocks noChangeArrowheads="1"/>
              </p:cNvSpPr>
              <p:nvPr/>
            </p:nvSpPr>
            <p:spPr bwMode="auto">
              <a:xfrm>
                <a:off x="1007" y="3510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重</a:t>
                </a:r>
                <a:endParaRPr lang="en-US" altLang="zh-TW" sz="1800" dirty="0" smtClean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度</a:t>
                </a:r>
                <a:endParaRPr lang="zh-TW" altLang="en-US" sz="1800" dirty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</p:txBody>
          </p:sp>
        </p:grpSp>
        <p:grpSp>
          <p:nvGrpSpPr>
            <p:cNvPr id="124" name="Group 55"/>
            <p:cNvGrpSpPr>
              <a:grpSpLocks/>
            </p:cNvGrpSpPr>
            <p:nvPr/>
          </p:nvGrpSpPr>
          <p:grpSpPr bwMode="auto">
            <a:xfrm>
              <a:off x="7065330" y="5877272"/>
              <a:ext cx="415925" cy="917575"/>
              <a:chOff x="1007" y="3339"/>
              <a:chExt cx="262" cy="578"/>
            </a:xfrm>
          </p:grpSpPr>
          <p:grpSp>
            <p:nvGrpSpPr>
              <p:cNvPr id="125" name="Group 56"/>
              <p:cNvGrpSpPr>
                <a:grpSpLocks/>
              </p:cNvGrpSpPr>
              <p:nvPr/>
            </p:nvGrpSpPr>
            <p:grpSpPr bwMode="auto">
              <a:xfrm>
                <a:off x="1019" y="3339"/>
                <a:ext cx="247" cy="259"/>
                <a:chOff x="2112" y="1511"/>
                <a:chExt cx="247" cy="259"/>
              </a:xfrm>
            </p:grpSpPr>
            <p:sp>
              <p:nvSpPr>
                <p:cNvPr id="127" name="Oval 57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28" name="Oval 58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26" name="Text Box 59"/>
              <p:cNvSpPr txBox="1">
                <a:spLocks noChangeArrowheads="1"/>
              </p:cNvSpPr>
              <p:nvPr/>
            </p:nvSpPr>
            <p:spPr bwMode="auto">
              <a:xfrm>
                <a:off x="1007" y="3510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重</a:t>
                </a:r>
                <a:endParaRPr lang="en-US" altLang="zh-TW" sz="1800" dirty="0" smtClean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度</a:t>
                </a:r>
                <a:endParaRPr lang="zh-TW" altLang="en-US" sz="1800" dirty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</p:txBody>
          </p:sp>
        </p:grpSp>
        <p:grpSp>
          <p:nvGrpSpPr>
            <p:cNvPr id="129" name="Group 55"/>
            <p:cNvGrpSpPr>
              <a:grpSpLocks/>
            </p:cNvGrpSpPr>
            <p:nvPr/>
          </p:nvGrpSpPr>
          <p:grpSpPr bwMode="auto">
            <a:xfrm>
              <a:off x="7544894" y="5877272"/>
              <a:ext cx="415925" cy="917575"/>
              <a:chOff x="1007" y="3339"/>
              <a:chExt cx="262" cy="578"/>
            </a:xfrm>
          </p:grpSpPr>
          <p:grpSp>
            <p:nvGrpSpPr>
              <p:cNvPr id="130" name="Group 56"/>
              <p:cNvGrpSpPr>
                <a:grpSpLocks/>
              </p:cNvGrpSpPr>
              <p:nvPr/>
            </p:nvGrpSpPr>
            <p:grpSpPr bwMode="auto">
              <a:xfrm>
                <a:off x="1019" y="3339"/>
                <a:ext cx="247" cy="259"/>
                <a:chOff x="2112" y="1511"/>
                <a:chExt cx="247" cy="259"/>
              </a:xfrm>
            </p:grpSpPr>
            <p:sp>
              <p:nvSpPr>
                <p:cNvPr id="132" name="Oval 57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33" name="Oval 58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31" name="Text Box 59"/>
              <p:cNvSpPr txBox="1">
                <a:spLocks noChangeArrowheads="1"/>
              </p:cNvSpPr>
              <p:nvPr/>
            </p:nvSpPr>
            <p:spPr bwMode="auto">
              <a:xfrm>
                <a:off x="1007" y="3510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重</a:t>
                </a:r>
                <a:endParaRPr lang="en-US" altLang="zh-TW" sz="1800" dirty="0" smtClean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度</a:t>
                </a:r>
                <a:endParaRPr lang="zh-TW" altLang="en-US" sz="1800" dirty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</p:txBody>
          </p:sp>
        </p:grpSp>
        <p:grpSp>
          <p:nvGrpSpPr>
            <p:cNvPr id="134" name="Group 55"/>
            <p:cNvGrpSpPr>
              <a:grpSpLocks/>
            </p:cNvGrpSpPr>
            <p:nvPr/>
          </p:nvGrpSpPr>
          <p:grpSpPr bwMode="auto">
            <a:xfrm>
              <a:off x="8022151" y="5877272"/>
              <a:ext cx="415925" cy="917575"/>
              <a:chOff x="1007" y="3339"/>
              <a:chExt cx="262" cy="578"/>
            </a:xfrm>
          </p:grpSpPr>
          <p:grpSp>
            <p:nvGrpSpPr>
              <p:cNvPr id="135" name="Group 56"/>
              <p:cNvGrpSpPr>
                <a:grpSpLocks/>
              </p:cNvGrpSpPr>
              <p:nvPr/>
            </p:nvGrpSpPr>
            <p:grpSpPr bwMode="auto">
              <a:xfrm>
                <a:off x="1019" y="3339"/>
                <a:ext cx="247" cy="259"/>
                <a:chOff x="2112" y="1511"/>
                <a:chExt cx="247" cy="259"/>
              </a:xfrm>
            </p:grpSpPr>
            <p:sp>
              <p:nvSpPr>
                <p:cNvPr id="137" name="Oval 57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38" name="Oval 58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36" name="Text Box 59"/>
              <p:cNvSpPr txBox="1">
                <a:spLocks noChangeArrowheads="1"/>
              </p:cNvSpPr>
              <p:nvPr/>
            </p:nvSpPr>
            <p:spPr bwMode="auto">
              <a:xfrm>
                <a:off x="1007" y="3510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重</a:t>
                </a:r>
                <a:endParaRPr lang="en-US" altLang="zh-TW" sz="1800" dirty="0" smtClean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度</a:t>
                </a:r>
                <a:endParaRPr lang="zh-TW" altLang="en-US" sz="1800" dirty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</p:txBody>
          </p:sp>
        </p:grpSp>
        <p:grpSp>
          <p:nvGrpSpPr>
            <p:cNvPr id="139" name="Group 55"/>
            <p:cNvGrpSpPr>
              <a:grpSpLocks/>
            </p:cNvGrpSpPr>
            <p:nvPr/>
          </p:nvGrpSpPr>
          <p:grpSpPr bwMode="auto">
            <a:xfrm>
              <a:off x="8489568" y="5877272"/>
              <a:ext cx="415925" cy="917575"/>
              <a:chOff x="1007" y="3339"/>
              <a:chExt cx="262" cy="578"/>
            </a:xfrm>
          </p:grpSpPr>
          <p:grpSp>
            <p:nvGrpSpPr>
              <p:cNvPr id="140" name="Group 56"/>
              <p:cNvGrpSpPr>
                <a:grpSpLocks/>
              </p:cNvGrpSpPr>
              <p:nvPr/>
            </p:nvGrpSpPr>
            <p:grpSpPr bwMode="auto">
              <a:xfrm>
                <a:off x="1019" y="3339"/>
                <a:ext cx="247" cy="259"/>
                <a:chOff x="2112" y="1511"/>
                <a:chExt cx="247" cy="259"/>
              </a:xfrm>
            </p:grpSpPr>
            <p:sp>
              <p:nvSpPr>
                <p:cNvPr id="142" name="Oval 57"/>
                <p:cNvSpPr>
                  <a:spLocks noChangeArrowheads="1"/>
                </p:cNvSpPr>
                <p:nvPr/>
              </p:nvSpPr>
              <p:spPr bwMode="auto">
                <a:xfrm>
                  <a:off x="2112" y="1584"/>
                  <a:ext cx="247" cy="186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PerspectiveBottom">
                    <a:rot lat="18000000" lon="0" rev="0"/>
                  </a:camera>
                  <a:lightRig rig="legacyFlat3" dir="t"/>
                </a:scene3d>
                <a:sp3d extrusionH="6080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43" name="Oval 58"/>
                <p:cNvSpPr>
                  <a:spLocks noChangeArrowheads="1"/>
                </p:cNvSpPr>
                <p:nvPr/>
              </p:nvSpPr>
              <p:spPr bwMode="auto">
                <a:xfrm>
                  <a:off x="2153" y="1511"/>
                  <a:ext cx="165" cy="165"/>
                </a:xfrm>
                <a:prstGeom prst="ellipse">
                  <a:avLst/>
                </a:prstGeom>
                <a:solidFill>
                  <a:srgbClr val="9999FF"/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49200" prstMaterial="legacyMatte">
                  <a:bevelT w="13500" h="13500" prst="angle"/>
                  <a:bevelB w="13500" h="13500" prst="angle"/>
                  <a:extrusionClr>
                    <a:srgbClr val="9999FF"/>
                  </a:extrusionClr>
                  <a:contourClr>
                    <a:srgbClr val="9999FF"/>
                  </a:contourClr>
                </a:sp3d>
              </p:spPr>
              <p:txBody>
                <a:bodyPr wrap="none" anchor="ctr">
                  <a:flatTx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  <p:sp>
            <p:nvSpPr>
              <p:cNvPr id="141" name="Text Box 59"/>
              <p:cNvSpPr txBox="1">
                <a:spLocks noChangeArrowheads="1"/>
              </p:cNvSpPr>
              <p:nvPr/>
            </p:nvSpPr>
            <p:spPr bwMode="auto">
              <a:xfrm>
                <a:off x="1007" y="3510"/>
                <a:ext cx="26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重</a:t>
                </a:r>
                <a:endParaRPr lang="en-US" altLang="zh-TW" sz="1800" dirty="0" smtClean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  <a:p>
                <a:pPr eaLnBrk="1" hangingPunct="1"/>
                <a:r>
                  <a:rPr lang="zh-TW" altLang="en-US" sz="1800" dirty="0" smtClean="0">
                    <a:solidFill>
                      <a:schemeClr val="bg1"/>
                    </a:solidFill>
                    <a:ea typeface="華康中黑體(P)" panose="02010600010101010101" pitchFamily="2" charset="-120"/>
                  </a:rPr>
                  <a:t>度</a:t>
                </a:r>
                <a:endParaRPr lang="zh-TW" altLang="en-US" sz="1800" dirty="0">
                  <a:solidFill>
                    <a:schemeClr val="bg1"/>
                  </a:solidFill>
                  <a:ea typeface="華康中黑體(P)" panose="02010600010101010101" pitchFamily="2" charset="-120"/>
                </a:endParaRPr>
              </a:p>
            </p:txBody>
          </p:sp>
        </p:grpSp>
      </p:grpSp>
      <p:sp>
        <p:nvSpPr>
          <p:cNvPr id="151" name="橢圓形圖說文字 150"/>
          <p:cNvSpPr/>
          <p:nvPr/>
        </p:nvSpPr>
        <p:spPr>
          <a:xfrm>
            <a:off x="7571441" y="4707668"/>
            <a:ext cx="1449622" cy="914217"/>
          </a:xfrm>
          <a:prstGeom prst="wedgeEllipseCallout">
            <a:avLst>
              <a:gd name="adj1" fmla="val -16968"/>
              <a:gd name="adj2" fmla="val 70870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重度身障</a:t>
            </a:r>
            <a:endParaRPr lang="en-US" altLang="zh-TW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加倍計算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橢圓形圖說文字 151"/>
          <p:cNvSpPr/>
          <p:nvPr/>
        </p:nvSpPr>
        <p:spPr>
          <a:xfrm>
            <a:off x="1000961" y="3531583"/>
            <a:ext cx="1848864" cy="1059245"/>
          </a:xfrm>
          <a:prstGeom prst="wedgeEllipseCallout">
            <a:avLst>
              <a:gd name="adj1" fmla="val 64682"/>
              <a:gd name="adj2" fmla="val 23164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系所分攤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</a:p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學校支應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橢圓形圖說文字 152"/>
          <p:cNvSpPr/>
          <p:nvPr/>
        </p:nvSpPr>
        <p:spPr>
          <a:xfrm>
            <a:off x="195922" y="4577330"/>
            <a:ext cx="1848864" cy="1059245"/>
          </a:xfrm>
          <a:prstGeom prst="wedgeEllipseCallout">
            <a:avLst>
              <a:gd name="adj1" fmla="val 23684"/>
              <a:gd name="adj2" fmla="val 66326"/>
            </a:avLst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TW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學務處統籌招募及分工</a:t>
            </a:r>
            <a:endParaRPr lang="zh-TW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文字方塊 153"/>
          <p:cNvSpPr txBox="1"/>
          <p:nvPr/>
        </p:nvSpPr>
        <p:spPr>
          <a:xfrm>
            <a:off x="3551495" y="4774213"/>
            <a:ext cx="389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→ 共約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200 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萬 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每學期</a:t>
            </a:r>
            <a:r>
              <a:rPr lang="en-US" altLang="zh-TW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)</a:t>
            </a:r>
          </a:p>
        </p:txBody>
      </p:sp>
      <p:sp>
        <p:nvSpPr>
          <p:cNvPr id="155" name="文字方塊 154"/>
          <p:cNvSpPr txBox="1"/>
          <p:nvPr/>
        </p:nvSpPr>
        <p:spPr>
          <a:xfrm>
            <a:off x="3201999" y="5443954"/>
            <a:ext cx="353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全校約有 </a:t>
            </a:r>
            <a:r>
              <a:rPr lang="en-US" altLang="zh-TW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30 </a:t>
            </a:r>
            <a:r>
              <a:rPr lang="zh-TW" altLang="en-US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名領有身障手冊同學</a:t>
            </a:r>
            <a:endParaRPr lang="zh-TW" altLang="en-US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19" name="文字方塊 118"/>
          <p:cNvSpPr txBox="1"/>
          <p:nvPr/>
        </p:nvSpPr>
        <p:spPr>
          <a:xfrm>
            <a:off x="7818995" y="1976539"/>
            <a:ext cx="110799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76200" dist="76200" dir="2700000" algn="tl" rotWithShape="0">
              <a:prstClr val="black">
                <a:alpha val="32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人事室</a:t>
            </a:r>
            <a:endParaRPr lang="en-US" altLang="zh-TW" sz="24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主計室</a:t>
            </a:r>
            <a:endParaRPr lang="en-US" altLang="zh-TW" sz="24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學務處</a:t>
            </a:r>
            <a:endParaRPr lang="en-US" altLang="zh-TW" sz="2400" dirty="0" smtClean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教務處</a:t>
            </a:r>
          </a:p>
        </p:txBody>
      </p:sp>
      <p:sp>
        <p:nvSpPr>
          <p:cNvPr id="120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/>
      <p:bldP spid="8" grpId="0" animBg="1"/>
      <p:bldP spid="13" grpId="0"/>
      <p:bldP spid="151" grpId="0" animBg="1"/>
      <p:bldP spid="152" grpId="0" animBg="1"/>
      <p:bldP spid="153" grpId="0" animBg="1"/>
      <p:bldP spid="154" grpId="0" uiExpand="1" build="p"/>
      <p:bldP spid="155" grpId="0"/>
      <p:bldP spid="1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178507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2" tIns="45707" rIns="91412" bIns="45707">
            <a:spAutoFit/>
          </a:bodyPr>
          <a:lstStyle/>
          <a:p>
            <a:pPr algn="ctr"/>
            <a:r>
              <a:rPr lang="zh-TW" altLang="en-US" sz="11000" dirty="0" smtClean="0">
                <a:solidFill>
                  <a:srgbClr val="C00000"/>
                </a:solidFill>
                <a:latin typeface="華康超黑體(P)" pitchFamily="2" charset="-120"/>
                <a:ea typeface="華康超黑體(P)" pitchFamily="2" charset="-120"/>
              </a:rPr>
              <a:t>制訂標準規格</a:t>
            </a:r>
            <a:endParaRPr lang="en-US" altLang="zh-TW" sz="11000" dirty="0" smtClean="0">
              <a:solidFill>
                <a:srgbClr val="C00000"/>
              </a:solidFill>
              <a:latin typeface="華康超黑體(P)" pitchFamily="2" charset="-120"/>
              <a:ea typeface="華康超黑體(P)" pitchFamily="2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052251"/>
              </p:ext>
            </p:extLst>
          </p:nvPr>
        </p:nvGraphicFramePr>
        <p:xfrm>
          <a:off x="179510" y="1916832"/>
          <a:ext cx="8784980" cy="403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2">
                  <a:extLst>
                    <a:ext uri="{9D8B030D-6E8A-4147-A177-3AD203B41FA5}">
                      <a16:colId xmlns:a16="http://schemas.microsoft.com/office/drawing/2014/main" val="23754539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87623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44327409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45105439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1773499134"/>
                    </a:ext>
                  </a:extLst>
                </a:gridCol>
              </a:tblGrid>
              <a:tr h="6533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TA</a:t>
                      </a:r>
                      <a:endParaRPr lang="zh-TW" altLang="en-US" sz="32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種類</a:t>
                      </a:r>
                      <a:endParaRPr lang="zh-TW" altLang="en-US" sz="32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學生數</a:t>
                      </a:r>
                      <a:endParaRPr lang="zh-TW" altLang="en-US" sz="32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TA</a:t>
                      </a:r>
                      <a:r>
                        <a:rPr lang="zh-TW" altLang="en-US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 功能</a:t>
                      </a:r>
                      <a:endParaRPr lang="zh-TW" altLang="en-US" sz="32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月薪</a:t>
                      </a:r>
                      <a:endParaRPr lang="zh-TW" altLang="en-US" sz="3200" b="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9638677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A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討論課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20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帶領小組討論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&gt; 4,000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1769414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B1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實驗課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自訂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帶領實驗操作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&gt; 4,000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763753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B2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實習課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50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帶領實習演算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&gt; 4,000</a:t>
                      </a:r>
                      <a:endParaRPr lang="zh-TW" altLang="en-US" sz="3200" dirty="0" smtClean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1779679"/>
                  </a:ext>
                </a:extLst>
              </a:tr>
              <a:tr h="8464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C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一般課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70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Times New Roman" panose="02020603050405020304" pitchFamily="18" charset="0"/>
                          <a:ea typeface="華康楷書體W5(P)" panose="02010600010101010101" pitchFamily="2" charset="-120"/>
                          <a:cs typeface="Times New Roman" panose="02020603050405020304" pitchFamily="18" charset="0"/>
                        </a:rPr>
                        <a:t>協助大班課程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華康楷書體W5(P)" panose="0201060001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&gt; 4,000</a:t>
                      </a:r>
                      <a:endParaRPr lang="zh-TW" altLang="en-US" sz="3200" dirty="0" smtClean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594931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98947" y="6023029"/>
            <a:ext cx="876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TA</a:t>
            </a:r>
            <a:r>
              <a:rPr lang="zh-TW" altLang="en-US" sz="3600" dirty="0" smtClean="0">
                <a:solidFill>
                  <a:srgbClr val="C000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培訓、評鑑、成長、考核、獎勵、改進</a:t>
            </a:r>
            <a:endParaRPr lang="zh-TW" altLang="en-US" sz="3600" dirty="0">
              <a:solidFill>
                <a:srgbClr val="C00000"/>
              </a:solidFill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8768467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6</a:t>
            </a:r>
            <a:endParaRPr lang="en-US" altLang="zh-TW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9900" y="1195388"/>
            <a:ext cx="8207375" cy="5400675"/>
            <a:chOff x="341" y="799"/>
            <a:chExt cx="5170" cy="3402"/>
          </a:xfrm>
        </p:grpSpPr>
        <p:sp>
          <p:nvSpPr>
            <p:cNvPr id="11270" name="Line 4"/>
            <p:cNvSpPr>
              <a:spLocks noChangeShapeType="1"/>
            </p:cNvSpPr>
            <p:nvPr/>
          </p:nvSpPr>
          <p:spPr bwMode="auto">
            <a:xfrm>
              <a:off x="341" y="799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1" name="Line 5"/>
            <p:cNvSpPr>
              <a:spLocks noChangeShapeType="1"/>
            </p:cNvSpPr>
            <p:nvPr/>
          </p:nvSpPr>
          <p:spPr bwMode="auto">
            <a:xfrm>
              <a:off x="341" y="1172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2" name="Line 6"/>
            <p:cNvSpPr>
              <a:spLocks noChangeShapeType="1"/>
            </p:cNvSpPr>
            <p:nvPr/>
          </p:nvSpPr>
          <p:spPr bwMode="auto">
            <a:xfrm>
              <a:off x="341" y="1570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3" name="Line 7"/>
            <p:cNvSpPr>
              <a:spLocks noChangeShapeType="1"/>
            </p:cNvSpPr>
            <p:nvPr/>
          </p:nvSpPr>
          <p:spPr bwMode="auto">
            <a:xfrm>
              <a:off x="341" y="1933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341" y="2311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5" name="Line 9"/>
            <p:cNvSpPr>
              <a:spLocks noChangeShapeType="1"/>
            </p:cNvSpPr>
            <p:nvPr/>
          </p:nvSpPr>
          <p:spPr bwMode="auto">
            <a:xfrm>
              <a:off x="341" y="2689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6" name="Line 10"/>
            <p:cNvSpPr>
              <a:spLocks noChangeShapeType="1"/>
            </p:cNvSpPr>
            <p:nvPr/>
          </p:nvSpPr>
          <p:spPr bwMode="auto">
            <a:xfrm>
              <a:off x="341" y="3057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7" name="Line 11"/>
            <p:cNvSpPr>
              <a:spLocks noChangeShapeType="1"/>
            </p:cNvSpPr>
            <p:nvPr/>
          </p:nvSpPr>
          <p:spPr bwMode="auto">
            <a:xfrm>
              <a:off x="341" y="3440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8" name="Line 12"/>
            <p:cNvSpPr>
              <a:spLocks noChangeShapeType="1"/>
            </p:cNvSpPr>
            <p:nvPr/>
          </p:nvSpPr>
          <p:spPr bwMode="auto">
            <a:xfrm>
              <a:off x="341" y="3823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279" name="Line 13"/>
            <p:cNvSpPr>
              <a:spLocks noChangeShapeType="1"/>
            </p:cNvSpPr>
            <p:nvPr/>
          </p:nvSpPr>
          <p:spPr bwMode="auto">
            <a:xfrm>
              <a:off x="341" y="4201"/>
              <a:ext cx="5170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14382" name="Rectangle 14"/>
          <p:cNvSpPr>
            <a:spLocks noChangeArrowheads="1"/>
          </p:cNvSpPr>
          <p:nvPr/>
        </p:nvSpPr>
        <p:spPr bwMode="auto">
          <a:xfrm>
            <a:off x="323850" y="692150"/>
            <a:ext cx="8569325" cy="592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一、第一堂課之前，與任課教師先研商好上課方針。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二、規劃你的生活，不要把所有的時間花在助教上。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三、儘早讓學生獲知所有規定，公平對待每一學生。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四、討論課是講堂、課本、作業等所有活動的總匯。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五、預擬每堂討論課的內容大綱與流程，精確執行。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六、引導學生自己唸書，不要變成他們的個人家教。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七、教學助理本身也在學習，遇有不懂處不必勉強。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八、保存重要教學資料，有問題要立刻向教師求助。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九、嚴禁教學助理參與課程無直接關係之任何活動。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華康超明體(P)" panose="02010600010101010101" pitchFamily="2" charset="-120"/>
                <a:ea typeface="華康超明體(P)" panose="02010600010101010101" pitchFamily="2" charset="-120"/>
                <a:cs typeface="+mn-cs"/>
              </a:rPr>
              <a:t>十、嚴禁與所帶領課程的學生，發展個人親密關係。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2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教學</a:t>
            </a:r>
            <a:r>
              <a:rPr lang="zh-TW" altLang="en-US" sz="3200" dirty="0" smtClean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助理十</a:t>
            </a:r>
            <a:r>
              <a:rPr lang="zh-TW" altLang="en-US" sz="3200" dirty="0">
                <a:solidFill>
                  <a:schemeClr val="bg1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則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8768466" y="113338"/>
            <a:ext cx="312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928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4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4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4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4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4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14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4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14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4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143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2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12230</TotalTime>
  <Words>713</Words>
  <Application>Microsoft Office PowerPoint</Application>
  <PresentationFormat>如螢幕大小 (4:3)</PresentationFormat>
  <Paragraphs>137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8" baseType="lpstr">
      <vt:lpstr>華康楷書體W5(P)</vt:lpstr>
      <vt:lpstr>華康中黑體(P)</vt:lpstr>
      <vt:lpstr>Calibri</vt:lpstr>
      <vt:lpstr>新細明體</vt:lpstr>
      <vt:lpstr>華康超黑體(P)</vt:lpstr>
      <vt:lpstr>Arial</vt:lpstr>
      <vt:lpstr>Times New Roman</vt:lpstr>
      <vt:lpstr>華康超明體(P)</vt:lpstr>
      <vt:lpstr>Office 佈景主題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Rong Huay Juang</cp:lastModifiedBy>
  <cp:revision>573</cp:revision>
  <cp:lastPrinted>2019-02-12T08:43:53Z</cp:lastPrinted>
  <dcterms:created xsi:type="dcterms:W3CDTF">2013-09-18T01:39:52Z</dcterms:created>
  <dcterms:modified xsi:type="dcterms:W3CDTF">2019-04-29T04:35:49Z</dcterms:modified>
</cp:coreProperties>
</file>